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3" r:id="rId2"/>
    <p:sldId id="373" r:id="rId3"/>
    <p:sldId id="324" r:id="rId4"/>
    <p:sldId id="374" r:id="rId5"/>
    <p:sldId id="375" r:id="rId6"/>
    <p:sldId id="376" r:id="rId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0C836"/>
    <a:srgbClr val="ABDB77"/>
    <a:srgbClr val="FF9933"/>
    <a:srgbClr val="FF630D"/>
    <a:srgbClr val="FFC819"/>
    <a:srgbClr val="996633"/>
    <a:srgbClr val="6CA6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1" autoAdjust="0"/>
    <p:restoredTop sz="94676" autoAdjust="0"/>
  </p:normalViewPr>
  <p:slideViewPr>
    <p:cSldViewPr>
      <p:cViewPr varScale="1">
        <p:scale>
          <a:sx n="89" d="100"/>
          <a:sy n="89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70A886-2849-41B1-9519-B752AE4F3553}" type="datetimeFigureOut">
              <a:rPr lang="it-IT"/>
              <a:pPr>
                <a:defRPr/>
              </a:pPr>
              <a:t>13/02/2014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850EEB-3BEB-4B71-9DC9-6C6084F6B3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91000" y="2743200"/>
            <a:ext cx="4648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9AC15"/>
                </a:solidFill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 descr="test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57"/>
          <p:cNvSpPr>
            <a:spLocks noChangeShapeType="1"/>
          </p:cNvSpPr>
          <p:nvPr/>
        </p:nvSpPr>
        <p:spPr bwMode="auto">
          <a:xfrm>
            <a:off x="1600200" y="1066800"/>
            <a:ext cx="7543800" cy="0"/>
          </a:xfrm>
          <a:prstGeom prst="line">
            <a:avLst/>
          </a:prstGeom>
          <a:noFill/>
          <a:ln w="28575">
            <a:solidFill>
              <a:srgbClr val="79AC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4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343400"/>
          </a:xfrm>
          <a:prstGeom prst="rect">
            <a:avLst/>
          </a:prstGeo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 descr="test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7"/>
          <p:cNvSpPr>
            <a:spLocks noChangeShapeType="1"/>
          </p:cNvSpPr>
          <p:nvPr/>
        </p:nvSpPr>
        <p:spPr bwMode="auto">
          <a:xfrm>
            <a:off x="1600200" y="1066800"/>
            <a:ext cx="7543800" cy="0"/>
          </a:xfrm>
          <a:prstGeom prst="line">
            <a:avLst/>
          </a:prstGeom>
          <a:noFill/>
          <a:ln w="28575">
            <a:solidFill>
              <a:srgbClr val="79AC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400">
              <a:solidFill>
                <a:srgbClr val="000000"/>
              </a:solidFill>
              <a:ea typeface="MS PGothic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6" descr="test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55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7"/>
          <p:cNvSpPr>
            <a:spLocks noChangeShapeType="1"/>
          </p:cNvSpPr>
          <p:nvPr/>
        </p:nvSpPr>
        <p:spPr bwMode="auto">
          <a:xfrm>
            <a:off x="1600200" y="1066800"/>
            <a:ext cx="7543800" cy="0"/>
          </a:xfrm>
          <a:prstGeom prst="line">
            <a:avLst/>
          </a:prstGeom>
          <a:noFill/>
          <a:ln w="28575">
            <a:solidFill>
              <a:srgbClr val="79AC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987824" y="6553200"/>
            <a:ext cx="39093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Febbraio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 2014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– </a:t>
            </a: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Allegato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all’accordo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  </a:t>
            </a:r>
            <a:r>
              <a:rPr lang="en-US" sz="90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quadro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t> FINCIRCOLI</a:t>
            </a:r>
            <a:endParaRPr lang="en-US" sz="90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0200" y="6111875"/>
            <a:ext cx="798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3"/>
          <p:cNvSpPr txBox="1">
            <a:spLocks/>
          </p:cNvSpPr>
          <p:nvPr/>
        </p:nvSpPr>
        <p:spPr>
          <a:xfrm>
            <a:off x="7902575" y="6553200"/>
            <a:ext cx="990600" cy="3048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fld id="{749F02E2-BB8D-42DD-B8E3-F7F7F6406E40}" type="slidenum">
              <a:rPr lang="it-IT" sz="9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+mn-ea"/>
                <a:cs typeface="+mn-cs"/>
              </a:rPr>
              <a:pPr algn="r" eaLnBrk="0" hangingPunct="0">
                <a:defRPr/>
              </a:pPr>
              <a:t>‹N›</a:t>
            </a:fld>
            <a:endParaRPr lang="it-IT" sz="90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>
            <a:off x="1692275" y="6524625"/>
            <a:ext cx="7200900" cy="0"/>
          </a:xfrm>
          <a:prstGeom prst="line">
            <a:avLst/>
          </a:prstGeom>
          <a:noFill/>
          <a:ln w="28575">
            <a:solidFill>
              <a:srgbClr val="79AC1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0" r:id="rId3"/>
    <p:sldLayoutId id="214748417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MS PGothic"/>
          <a:cs typeface="MS PGothic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MS PGothic"/>
          <a:cs typeface="MS PGothic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MS PGothic"/>
          <a:cs typeface="MS PGothic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•"/>
        <a:defRPr sz="20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1400">
          <a:solidFill>
            <a:schemeClr val="tx1"/>
          </a:solidFill>
          <a:latin typeface="Arial" charset="0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000">
          <a:solidFill>
            <a:schemeClr val="bg2"/>
          </a:solidFill>
          <a:latin typeface="Arial" charset="0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000">
          <a:solidFill>
            <a:schemeClr val="bg2"/>
          </a:solidFill>
          <a:latin typeface="Arial" charset="0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A032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5"/>
          <p:cNvSpPr>
            <a:spLocks noChangeArrowheads="1"/>
          </p:cNvSpPr>
          <p:nvPr/>
        </p:nvSpPr>
        <p:spPr bwMode="auto">
          <a:xfrm>
            <a:off x="250825" y="249238"/>
            <a:ext cx="8569325" cy="714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6147" name="Rettangolo 8"/>
          <p:cNvSpPr>
            <a:spLocks noChangeArrowheads="1"/>
          </p:cNvSpPr>
          <p:nvPr/>
        </p:nvSpPr>
        <p:spPr bwMode="auto">
          <a:xfrm>
            <a:off x="9525" y="5641975"/>
            <a:ext cx="1476375" cy="11969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6148" name="Text Box 24"/>
          <p:cNvSpPr txBox="1">
            <a:spLocks noChangeArrowheads="1"/>
          </p:cNvSpPr>
          <p:nvPr/>
        </p:nvSpPr>
        <p:spPr bwMode="auto">
          <a:xfrm>
            <a:off x="2195736" y="4581128"/>
            <a:ext cx="6696744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30000"/>
              <a:buFont typeface="Times New Roman" pitchFamily="18" charset="0"/>
              <a:buNone/>
            </a:pPr>
            <a:r>
              <a:rPr lang="en-US" sz="4400" b="1" dirty="0">
                <a:solidFill>
                  <a:srgbClr val="FF9933"/>
                </a:solidFill>
                <a:latin typeface="Verdana" pitchFamily="34" charset="0"/>
              </a:rPr>
              <a:t>9</a:t>
            </a:r>
            <a:r>
              <a:rPr lang="en-US" sz="4400" b="1" cap="small" dirty="0">
                <a:solidFill>
                  <a:srgbClr val="FF9933"/>
                </a:solidFill>
                <a:latin typeface="Verdana" pitchFamily="34" charset="0"/>
              </a:rPr>
              <a:t>REN</a:t>
            </a:r>
            <a:r>
              <a:rPr lang="en-US" sz="4400" b="1" dirty="0">
                <a:solidFill>
                  <a:srgbClr val="FF9933"/>
                </a:solidFill>
                <a:latin typeface="Verdana" pitchFamily="34" charset="0"/>
              </a:rPr>
              <a:t> </a:t>
            </a:r>
            <a:r>
              <a:rPr lang="en-US" sz="4400" b="1" dirty="0" smtClean="0">
                <a:solidFill>
                  <a:srgbClr val="FF9933"/>
                </a:solidFill>
                <a:latin typeface="Verdana" pitchFamily="34" charset="0"/>
              </a:rPr>
              <a:t>People</a:t>
            </a:r>
            <a:endParaRPr lang="en-US" sz="4400" b="1" dirty="0">
              <a:solidFill>
                <a:srgbClr val="FF9933"/>
              </a:solidFill>
              <a:latin typeface="Verdana" pitchFamily="34" charset="0"/>
            </a:endParaRPr>
          </a:p>
          <a:p>
            <a:pPr eaLnBrk="0" hangingPunct="0">
              <a:buClr>
                <a:srgbClr val="000000"/>
              </a:buClr>
              <a:buSzPct val="130000"/>
              <a:buFont typeface="Times New Roman" pitchFamily="18" charset="0"/>
              <a:buNone/>
            </a:pPr>
            <a:endParaRPr lang="it-IT" sz="2000" dirty="0" smtClean="0"/>
          </a:p>
          <a:p>
            <a:pPr eaLnBrk="0" hangingPunct="0">
              <a:buClr>
                <a:srgbClr val="000000"/>
              </a:buClr>
              <a:buSzPct val="130000"/>
              <a:buFont typeface="Times New Roman" pitchFamily="18" charset="0"/>
              <a:buNone/>
            </a:pPr>
            <a:r>
              <a:rPr lang="it-IT" sz="2000" dirty="0" smtClean="0"/>
              <a:t>Allegato </a:t>
            </a:r>
            <a:r>
              <a:rPr lang="it-IT" sz="2000" dirty="0" smtClean="0"/>
              <a:t>tecnico-economico </a:t>
            </a:r>
            <a:r>
              <a:rPr lang="it-IT" sz="2000" dirty="0" smtClean="0"/>
              <a:t>accordo </a:t>
            </a:r>
            <a:r>
              <a:rPr lang="it-IT" sz="2000" dirty="0" smtClean="0"/>
              <a:t>quadro </a:t>
            </a:r>
            <a:r>
              <a:rPr lang="it-IT" sz="2000" dirty="0" smtClean="0"/>
              <a:t>FINCIRCOLI</a:t>
            </a:r>
          </a:p>
          <a:p>
            <a:pPr eaLnBrk="0" hangingPunct="0">
              <a:buClr>
                <a:srgbClr val="000000"/>
              </a:buClr>
              <a:buSzPct val="130000"/>
              <a:buFont typeface="Times New Roman" pitchFamily="18" charset="0"/>
              <a:buNone/>
            </a:pPr>
            <a:endParaRPr lang="it-IT" sz="2000" dirty="0" smtClean="0"/>
          </a:p>
          <a:p>
            <a:pPr eaLnBrk="0" hangingPunct="0">
              <a:buClr>
                <a:srgbClr val="000000"/>
              </a:buClr>
              <a:buSzPct val="130000"/>
              <a:buFont typeface="Times New Roman" pitchFamily="18" charset="0"/>
              <a:buNone/>
            </a:pPr>
            <a:r>
              <a:rPr lang="en-US" sz="1600" i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Febbraio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2014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screen"/>
          <a:srcRect l="1572"/>
          <a:stretch>
            <a:fillRect/>
          </a:stretch>
        </p:blipFill>
        <p:spPr bwMode="auto">
          <a:xfrm>
            <a:off x="0" y="0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762000" eaLnBrk="0" hangingPunct="0">
              <a:defRPr/>
            </a:pP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Bonifiche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amianto</a:t>
            </a:r>
            <a:endParaRPr lang="en-US" sz="28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defTabSz="762000" eaLnBrk="0" hangingPunct="0"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MS PGothic"/>
                <a:cs typeface="+mn-cs"/>
              </a:rPr>
              <a:t>e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MS PGothic"/>
                <a:cs typeface="+mn-cs"/>
              </a:rPr>
              <a:t>rifacimento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MS PGothic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MS PGothic"/>
                <a:cs typeface="+mn-cs"/>
              </a:rPr>
              <a:t>coperture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MS PGothic"/>
              <a:cs typeface="+mn-cs"/>
            </a:endParaRPr>
          </a:p>
        </p:txBody>
      </p:sp>
      <p:sp>
        <p:nvSpPr>
          <p:cNvPr id="3" name="Segnaposto contenuto 1"/>
          <p:cNvSpPr txBox="1">
            <a:spLocks/>
          </p:cNvSpPr>
          <p:nvPr/>
        </p:nvSpPr>
        <p:spPr>
          <a:xfrm>
            <a:off x="611560" y="1628800"/>
            <a:ext cx="8280920" cy="364502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A032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9REN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effettua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interventi di rimozione parziale e totale di Eternit, nel rispetto delle normative in materia attualmente</a:t>
            </a:r>
            <a:r>
              <a:rPr lang="it-IT" sz="1400" kern="0" dirty="0" smtClean="0">
                <a:latin typeface="Verdana" pitchFamily="34" charset="0"/>
              </a:rPr>
              <a:t> in vigore,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con la </a:t>
            </a:r>
            <a:r>
              <a:rPr lang="it-IT" sz="1400" kern="0" dirty="0" smtClean="0">
                <a:latin typeface="Verdana" pitchFamily="34" charset="0"/>
              </a:rPr>
              <a:t>possibilità eventuale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di realizzare, sulle </a:t>
            </a:r>
            <a:r>
              <a:rPr lang="it-IT" sz="1400" kern="0" dirty="0" smtClean="0">
                <a:latin typeface="Verdana" pitchFamily="34" charset="0"/>
              </a:rPr>
              <a:t>superfici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"bonificate", 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impianti solari e fotovoltaici</a:t>
            </a:r>
            <a:r>
              <a:rPr kumimoji="0" lang="it-IT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.</a:t>
            </a: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A0322"/>
              </a:buClr>
              <a:buSzTx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A0322"/>
              </a:buClr>
              <a:buSzTx/>
              <a:tabLst/>
              <a:defRPr/>
            </a:pPr>
            <a:endParaRPr lang="it-IT" sz="1400" b="1" kern="0" dirty="0" smtClean="0">
              <a:latin typeface="Verdan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A0322"/>
              </a:buClr>
              <a:buSzTx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A032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Tali iniziative permettono, per tutte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le tipologie di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aziende, il raggiungimento di significativi risultati dal punto di vista della 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sicurezza Ambientale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, trasformando una iniziativa "ecologica" in una operazione con notevoli vantaggi in termini di 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risparmio energetico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dell'abitazione e in termini di 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risparmio fiscale</a:t>
            </a:r>
            <a:r>
              <a:rPr lang="it-IT" sz="1400" kern="0" dirty="0" smtClean="0">
                <a:latin typeface="Verdana" pitchFamily="34" charset="0"/>
              </a:rPr>
              <a:t>.</a:t>
            </a: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A0322"/>
              </a:buClr>
              <a:buSzTx/>
              <a:tabLst/>
              <a:defRPr/>
            </a:pP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43063" y="117475"/>
            <a:ext cx="732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762000" eaLnBrk="0" hangingPunct="0">
              <a:defRPr/>
            </a:pP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Rimozione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amianto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e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installazione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fotovoltaico</a:t>
            </a:r>
            <a:endParaRPr lang="it-IT" sz="20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403648" y="1412776"/>
            <a:ext cx="2664296" cy="504056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VENETO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1403648" y="2007890"/>
            <a:ext cx="2649056" cy="3293318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it-IT" sz="1200" b="1" dirty="0" smtClean="0">
                <a:cs typeface="Arial" pitchFamily="34" charset="0"/>
              </a:rPr>
              <a:t>Località: </a:t>
            </a:r>
            <a:r>
              <a:rPr lang="it-IT" sz="1200" dirty="0" err="1" smtClean="0">
                <a:cs typeface="Arial" pitchFamily="34" charset="0"/>
              </a:rPr>
              <a:t>Camponogara</a:t>
            </a:r>
            <a:r>
              <a:rPr lang="it-IT" sz="1200" dirty="0" smtClean="0">
                <a:cs typeface="Arial" pitchFamily="34" charset="0"/>
              </a:rPr>
              <a:t> (VE)     </a:t>
            </a:r>
          </a:p>
          <a:p>
            <a:r>
              <a:rPr lang="it-IT" sz="1200" b="1" dirty="0" smtClean="0">
                <a:cs typeface="Arial" pitchFamily="34" charset="0"/>
              </a:rPr>
              <a:t>Anno</a:t>
            </a:r>
            <a:r>
              <a:rPr lang="it-IT" sz="1200" dirty="0" smtClean="0">
                <a:cs typeface="Arial" pitchFamily="34" charset="0"/>
              </a:rPr>
              <a:t>: 2013</a:t>
            </a:r>
          </a:p>
          <a:p>
            <a:r>
              <a:rPr lang="it-IT" sz="1200" b="1" dirty="0" smtClean="0">
                <a:cs typeface="Arial" pitchFamily="34" charset="0"/>
              </a:rPr>
              <a:t>Dimensione:</a:t>
            </a:r>
            <a:r>
              <a:rPr lang="it-IT" sz="1200" dirty="0" smtClean="0">
                <a:cs typeface="Arial" pitchFamily="34" charset="0"/>
              </a:rPr>
              <a:t> 624 mq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Prestazioni svolte:</a:t>
            </a:r>
            <a:endParaRPr lang="it-IT" sz="1200" dirty="0" smtClean="0">
              <a:cs typeface="Arial" pitchFamily="34" charset="0"/>
            </a:endParaRPr>
          </a:p>
          <a:p>
            <a:r>
              <a:rPr lang="it-IT" sz="1200" dirty="0" smtClean="0">
                <a:cs typeface="Arial" pitchFamily="34" charset="0"/>
              </a:rPr>
              <a:t>Rimozione copertura esistente in amianto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/>
              <a:t>Descrizione:	</a:t>
            </a:r>
            <a:r>
              <a:rPr lang="it-IT" sz="1200" dirty="0" smtClean="0"/>
              <a:t>Copertura su capannone  realizzato con travi  a Y. </a:t>
            </a:r>
          </a:p>
          <a:p>
            <a:r>
              <a:rPr lang="it-IT" sz="1200" dirty="0" smtClean="0"/>
              <a:t>Rimozione copertura esistente in amianto e posa di pannelli centinati coibentati BROOF 3 DA 50 </a:t>
            </a:r>
            <a:r>
              <a:rPr lang="it-IT" sz="1200" dirty="0" err="1" smtClean="0"/>
              <a:t>MM</a:t>
            </a:r>
            <a:r>
              <a:rPr lang="it-IT" sz="1200" dirty="0" smtClean="0">
                <a:cs typeface="Arial" pitchFamily="34" charset="0"/>
              </a:rPr>
              <a:t>                                                     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Importo complessivo: € 65.000 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Importo unitario: 59€/mq</a:t>
            </a:r>
            <a:endParaRPr lang="en-US" sz="1200" b="1" dirty="0" smtClean="0">
              <a:cs typeface="Arial" pitchFamily="34" charset="0"/>
            </a:endParaRPr>
          </a:p>
          <a:p>
            <a:pPr marL="179388" lvl="1" indent="-179388" eaLnBrk="0" hangingPunct="0">
              <a:buClr>
                <a:srgbClr val="DE8A00"/>
              </a:buClr>
              <a:defRPr/>
            </a:pPr>
            <a:endParaRPr kumimoji="1" lang="en-US" sz="800" dirty="0" smtClean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</a:endParaRPr>
          </a:p>
          <a:p>
            <a:pPr marL="179388" lvl="1" indent="-179388" eaLnBrk="0" hangingPunct="0">
              <a:buClr>
                <a:srgbClr val="DE8A00"/>
              </a:buClr>
              <a:buFont typeface="Wingdings" pitchFamily="2" charset="2"/>
              <a:buChar char="ü"/>
              <a:defRPr/>
            </a:pPr>
            <a:endParaRPr kumimoji="1" lang="en-US" sz="1000" dirty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8" name="Immagine 7" descr="0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2933700" cy="2200275"/>
          </a:xfrm>
          <a:prstGeom prst="rect">
            <a:avLst/>
          </a:prstGeom>
        </p:spPr>
      </p:pic>
      <p:pic>
        <p:nvPicPr>
          <p:cNvPr id="9" name="Immagine 8" descr="IMG_074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328"/>
            <a:ext cx="2933700" cy="22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43063" y="117475"/>
            <a:ext cx="732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762000" eaLnBrk="0" hangingPunct="0">
              <a:defRPr/>
            </a:pP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Rimozione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amianto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e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installazione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fotovoltaico</a:t>
            </a:r>
            <a:endParaRPr lang="it-IT" sz="20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403648" y="1412776"/>
            <a:ext cx="2664296" cy="504056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PIEMONTE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1403648" y="2007890"/>
            <a:ext cx="2664296" cy="4157414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it-IT" sz="1200" b="1" dirty="0" smtClean="0"/>
              <a:t>Località: </a:t>
            </a:r>
            <a:r>
              <a:rPr lang="it-IT" sz="1200" dirty="0" err="1" smtClean="0"/>
              <a:t>Cavallirio</a:t>
            </a:r>
            <a:r>
              <a:rPr lang="it-IT" sz="1200" dirty="0" smtClean="0"/>
              <a:t> (NO)	</a:t>
            </a:r>
          </a:p>
          <a:p>
            <a:r>
              <a:rPr lang="it-IT" sz="1200" b="1" dirty="0" smtClean="0"/>
              <a:t>Anno: </a:t>
            </a:r>
            <a:r>
              <a:rPr lang="it-IT" sz="1200" dirty="0" smtClean="0"/>
              <a:t>2013</a:t>
            </a:r>
          </a:p>
          <a:p>
            <a:r>
              <a:rPr lang="it-IT" sz="1200" b="1" dirty="0" smtClean="0"/>
              <a:t>Dimensione</a:t>
            </a:r>
            <a:r>
              <a:rPr lang="it-IT" sz="1200" b="1" dirty="0" smtClean="0"/>
              <a:t>: </a:t>
            </a:r>
            <a:r>
              <a:rPr lang="it-IT" sz="1200" dirty="0" smtClean="0"/>
              <a:t>3152 mq</a:t>
            </a:r>
          </a:p>
          <a:p>
            <a:endParaRPr lang="it-IT" sz="1200" dirty="0" smtClean="0"/>
          </a:p>
          <a:p>
            <a:r>
              <a:rPr lang="it-IT" sz="1200" b="1" dirty="0" smtClean="0"/>
              <a:t>Prestazioni </a:t>
            </a:r>
            <a:r>
              <a:rPr lang="it-IT" sz="1200" b="1" dirty="0" smtClean="0"/>
              <a:t>svolte</a:t>
            </a:r>
            <a:endParaRPr lang="it-IT" sz="1200" dirty="0" smtClean="0"/>
          </a:p>
          <a:p>
            <a:r>
              <a:rPr lang="it-IT" sz="1200" dirty="0" smtClean="0"/>
              <a:t>Rimozione amianto, rifacimento copertura</a:t>
            </a:r>
          </a:p>
          <a:p>
            <a:endParaRPr lang="it-IT" sz="1200" dirty="0" smtClean="0"/>
          </a:p>
          <a:p>
            <a:r>
              <a:rPr lang="it-IT" sz="1200" b="1" dirty="0" smtClean="0"/>
              <a:t>Descrizione:</a:t>
            </a:r>
            <a:endParaRPr lang="it-IT" sz="1200" dirty="0" smtClean="0"/>
          </a:p>
          <a:p>
            <a:r>
              <a:rPr lang="it-IT" sz="1200" dirty="0" smtClean="0"/>
              <a:t>Rimozione di tutta la copertura </a:t>
            </a:r>
            <a:r>
              <a:rPr lang="it-IT" sz="1200" dirty="0" err="1" smtClean="0"/>
              <a:t>amiantifera</a:t>
            </a:r>
            <a:r>
              <a:rPr lang="it-IT" sz="1200" dirty="0" smtClean="0"/>
              <a:t> delle falde a doppia pendenza e posa di pannello coibentato da 100 mm ( con accesso alla detrazione fiscale del 65%) in </a:t>
            </a:r>
            <a:r>
              <a:rPr lang="it-IT" sz="1200" dirty="0" err="1" smtClean="0"/>
              <a:t>aluzik</a:t>
            </a:r>
            <a:r>
              <a:rPr lang="it-IT" sz="1200" dirty="0" smtClean="0"/>
              <a:t> e </a:t>
            </a:r>
            <a:r>
              <a:rPr lang="it-IT" sz="1200" dirty="0" err="1" smtClean="0"/>
              <a:t>sopracoperura</a:t>
            </a:r>
            <a:r>
              <a:rPr lang="it-IT" sz="1200" dirty="0" smtClean="0"/>
              <a:t> sui </a:t>
            </a:r>
            <a:r>
              <a:rPr lang="it-IT" sz="1200" dirty="0" err="1" smtClean="0"/>
              <a:t>tegoloni</a:t>
            </a:r>
            <a:r>
              <a:rPr lang="it-IT" sz="1200" dirty="0" smtClean="0"/>
              <a:t> con lamiere </a:t>
            </a:r>
            <a:r>
              <a:rPr lang="it-IT" sz="1200" dirty="0" err="1" smtClean="0"/>
              <a:t>aluzink</a:t>
            </a:r>
            <a:r>
              <a:rPr lang="it-IT" sz="1200" dirty="0" smtClean="0"/>
              <a:t> e coibentazione da 200 mm di isolante comprese </a:t>
            </a:r>
            <a:r>
              <a:rPr lang="it-IT" sz="1200" dirty="0" err="1" smtClean="0"/>
              <a:t>lattonerie</a:t>
            </a:r>
            <a:r>
              <a:rPr lang="it-IT" sz="1200" dirty="0" smtClean="0"/>
              <a:t> di falda. 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Importo complessivo: € 130.000 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Importo unitario: 41€/mq</a:t>
            </a:r>
            <a:endParaRPr kumimoji="1" lang="en-US" sz="800" dirty="0" smtClean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</a:endParaRPr>
          </a:p>
          <a:p>
            <a:pPr marL="179388" lvl="1" indent="-179388" eaLnBrk="0" hangingPunct="0">
              <a:buClr>
                <a:srgbClr val="DE8A00"/>
              </a:buClr>
              <a:buFont typeface="Wingdings" pitchFamily="2" charset="2"/>
              <a:buChar char="ü"/>
              <a:defRPr/>
            </a:pPr>
            <a:endParaRPr kumimoji="1" lang="en-US" sz="1000" dirty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12" name="Immagine 11" descr="31102013209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2933700" cy="2200275"/>
          </a:xfrm>
          <a:prstGeom prst="rect">
            <a:avLst/>
          </a:prstGeom>
        </p:spPr>
      </p:pic>
      <p:pic>
        <p:nvPicPr>
          <p:cNvPr id="13" name="Immagine 12" descr="IMG_018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295275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43063" y="117475"/>
            <a:ext cx="732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762000" eaLnBrk="0" hangingPunct="0">
              <a:defRPr/>
            </a:pP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Rimozione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amianto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e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installazione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fotovoltaico</a:t>
            </a:r>
            <a:endParaRPr lang="it-IT" sz="20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403648" y="1412776"/>
            <a:ext cx="2664296" cy="504056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LOMBARDIA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1403648" y="2007890"/>
            <a:ext cx="2664296" cy="4013398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it-IT" sz="1200" b="1" dirty="0" smtClean="0"/>
              <a:t>Località: </a:t>
            </a:r>
            <a:r>
              <a:rPr lang="it-IT" sz="1200" dirty="0" err="1" smtClean="0"/>
              <a:t>Lentate</a:t>
            </a:r>
            <a:r>
              <a:rPr lang="it-IT" sz="1200" dirty="0" smtClean="0"/>
              <a:t> sul Seveso, MB </a:t>
            </a:r>
            <a:r>
              <a:rPr lang="it-IT" sz="1200" b="1" dirty="0" smtClean="0"/>
              <a:t>     </a:t>
            </a:r>
            <a:endParaRPr lang="it-IT" sz="1200" dirty="0" smtClean="0"/>
          </a:p>
          <a:p>
            <a:r>
              <a:rPr lang="it-IT" sz="1200" b="1" dirty="0" smtClean="0"/>
              <a:t>Anno: </a:t>
            </a:r>
            <a:r>
              <a:rPr lang="it-IT" sz="1200" dirty="0" smtClean="0"/>
              <a:t>2012</a:t>
            </a:r>
          </a:p>
          <a:p>
            <a:r>
              <a:rPr lang="it-IT" sz="1200" b="1" dirty="0" smtClean="0"/>
              <a:t>Dimensione: </a:t>
            </a:r>
            <a:r>
              <a:rPr lang="it-IT" sz="1200" dirty="0" smtClean="0"/>
              <a:t>325mq</a:t>
            </a:r>
          </a:p>
          <a:p>
            <a:endParaRPr lang="it-IT" sz="1200" dirty="0" smtClean="0"/>
          </a:p>
          <a:p>
            <a:r>
              <a:rPr lang="it-IT" sz="1200" b="1" dirty="0" smtClean="0"/>
              <a:t>Prestazioni svolte:</a:t>
            </a:r>
            <a:endParaRPr lang="it-IT" sz="1200" dirty="0" smtClean="0"/>
          </a:p>
          <a:p>
            <a:r>
              <a:rPr lang="it-IT" sz="1200" dirty="0" smtClean="0"/>
              <a:t>Rimozione copertura in amianto, rifacimento copertura </a:t>
            </a:r>
          </a:p>
          <a:p>
            <a:r>
              <a:rPr lang="it-IT" sz="1200" dirty="0" smtClean="0"/>
              <a:t> </a:t>
            </a:r>
          </a:p>
          <a:p>
            <a:r>
              <a:rPr lang="it-IT" sz="1200" b="1" dirty="0" smtClean="0"/>
              <a:t>Descrizione: </a:t>
            </a:r>
            <a:r>
              <a:rPr lang="it-IT" sz="1200" dirty="0" smtClean="0"/>
              <a:t>Copertura su capannone realizzato con capriate in cemento armato a doppia pendenza e provvisto di fasce di </a:t>
            </a:r>
            <a:r>
              <a:rPr lang="it-IT" sz="1200" dirty="0" err="1" smtClean="0"/>
              <a:t>tarslucido</a:t>
            </a:r>
            <a:r>
              <a:rPr lang="it-IT" sz="1200" dirty="0" smtClean="0"/>
              <a:t> sulle falde. Rimozione copertura esistente in amianto e posa di lamiere  grecate </a:t>
            </a:r>
            <a:r>
              <a:rPr lang="it-IT" sz="1200" dirty="0" err="1" smtClean="0"/>
              <a:t>aluzink</a:t>
            </a:r>
            <a:r>
              <a:rPr lang="it-IT" sz="1200" dirty="0" smtClean="0"/>
              <a:t>, compresi traslucidi, rete anticaduta e </a:t>
            </a:r>
            <a:r>
              <a:rPr lang="it-IT" sz="1200" dirty="0" err="1" smtClean="0"/>
              <a:t>lattonerie</a:t>
            </a:r>
            <a:r>
              <a:rPr lang="it-IT" sz="1200" dirty="0" smtClean="0"/>
              <a:t> di finitura. </a:t>
            </a:r>
          </a:p>
          <a:p>
            <a:endParaRPr lang="it-IT" sz="1200" dirty="0" smtClean="0"/>
          </a:p>
          <a:p>
            <a:r>
              <a:rPr lang="it-IT" sz="1200" b="1" dirty="0" smtClean="0">
                <a:cs typeface="Arial" pitchFamily="34" charset="0"/>
              </a:rPr>
              <a:t>Importo complessivo: € 16.000 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Importo unitario: 50€/mq</a:t>
            </a:r>
            <a:endParaRPr lang="it-IT" sz="1200" dirty="0" smtClean="0"/>
          </a:p>
          <a:p>
            <a:pPr marL="179388" lvl="1" indent="-179388" eaLnBrk="0" hangingPunct="0">
              <a:buClr>
                <a:srgbClr val="DE8A00"/>
              </a:buClr>
              <a:defRPr/>
            </a:pPr>
            <a:endParaRPr kumimoji="1" lang="en-US" sz="800" dirty="0" smtClean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</a:endParaRPr>
          </a:p>
          <a:p>
            <a:pPr marL="179388" lvl="1" indent="-179388" eaLnBrk="0" hangingPunct="0">
              <a:buClr>
                <a:srgbClr val="DE8A00"/>
              </a:buClr>
              <a:buFont typeface="Wingdings" pitchFamily="2" charset="2"/>
              <a:buChar char="ü"/>
              <a:defRPr/>
            </a:pPr>
            <a:endParaRPr kumimoji="1" lang="en-US" sz="1000" dirty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8" name="Immagine 7" descr="Immag00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2931795" cy="2232000"/>
          </a:xfrm>
          <a:prstGeom prst="rect">
            <a:avLst/>
          </a:prstGeom>
        </p:spPr>
      </p:pic>
      <p:pic>
        <p:nvPicPr>
          <p:cNvPr id="9" name="Immagine 8" descr="IMG_07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1"/>
            <a:ext cx="2876550" cy="22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43063" y="117475"/>
            <a:ext cx="7321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762000" eaLnBrk="0" hangingPunct="0">
              <a:defRPr/>
            </a:pP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Rimozione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amianto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e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installazione</a:t>
            </a:r>
            <a:r>
              <a:rPr lang="en-US" sz="2800" b="1" kern="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kern="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fotovoltaico</a:t>
            </a:r>
            <a:endParaRPr lang="it-IT" sz="2000" b="1" kern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403648" y="1412776"/>
            <a:ext cx="2664296" cy="504056"/>
          </a:xfrm>
          <a:prstGeom prst="round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LOMBARDIA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1403648" y="2007890"/>
            <a:ext cx="2664296" cy="4157414"/>
          </a:xfrm>
          <a:prstGeom prst="rect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it-IT" sz="1200" b="1" dirty="0" smtClean="0"/>
              <a:t>Località: </a:t>
            </a:r>
            <a:r>
              <a:rPr lang="it-IT" sz="1200" dirty="0" smtClean="0"/>
              <a:t>Rodano, </a:t>
            </a:r>
            <a:r>
              <a:rPr lang="it-IT" sz="1200" dirty="0" err="1" smtClean="0"/>
              <a:t>MI</a:t>
            </a:r>
            <a:r>
              <a:rPr lang="it-IT" sz="1200" dirty="0" smtClean="0"/>
              <a:t> </a:t>
            </a:r>
            <a:r>
              <a:rPr lang="it-IT" sz="1200" b="1" dirty="0" smtClean="0"/>
              <a:t>     </a:t>
            </a:r>
            <a:endParaRPr lang="it-IT" sz="1200" dirty="0" smtClean="0"/>
          </a:p>
          <a:p>
            <a:r>
              <a:rPr lang="it-IT" sz="1200" b="1" dirty="0" smtClean="0"/>
              <a:t>Anno: </a:t>
            </a:r>
            <a:r>
              <a:rPr lang="it-IT" sz="1200" dirty="0" smtClean="0"/>
              <a:t>2013</a:t>
            </a:r>
          </a:p>
          <a:p>
            <a:r>
              <a:rPr lang="it-IT" sz="1200" b="1" dirty="0" smtClean="0"/>
              <a:t>Dimensione: </a:t>
            </a:r>
            <a:r>
              <a:rPr lang="it-IT" sz="1200" dirty="0" smtClean="0"/>
              <a:t>1330 </a:t>
            </a:r>
            <a:r>
              <a:rPr lang="it-IT" sz="1200" dirty="0" smtClean="0"/>
              <a:t>mq</a:t>
            </a:r>
          </a:p>
          <a:p>
            <a:endParaRPr lang="it-IT" sz="1200" dirty="0" smtClean="0"/>
          </a:p>
          <a:p>
            <a:r>
              <a:rPr lang="it-IT" sz="1200" b="1" dirty="0" smtClean="0"/>
              <a:t>Prestazioni svolte:</a:t>
            </a:r>
            <a:endParaRPr lang="it-IT" sz="1200" dirty="0" smtClean="0"/>
          </a:p>
          <a:p>
            <a:r>
              <a:rPr lang="it-IT" sz="1200" dirty="0" smtClean="0"/>
              <a:t>Rimozione amianto, rifacimento copertura</a:t>
            </a:r>
          </a:p>
          <a:p>
            <a:endParaRPr lang="it-IT" sz="1200" dirty="0" smtClean="0"/>
          </a:p>
          <a:p>
            <a:r>
              <a:rPr lang="it-IT" sz="1200" b="1" dirty="0" smtClean="0"/>
              <a:t>Descrizione: </a:t>
            </a:r>
            <a:r>
              <a:rPr lang="it-IT" sz="1200" dirty="0" smtClean="0"/>
              <a:t>Copertura su capannone e doppia pendenza a più falde in cemento armato con un elemento a volta  ed evacuatori di fumo in falda. Rimozione lastre in cemento amianto e posa lamiera grecata in </a:t>
            </a:r>
            <a:r>
              <a:rPr lang="it-IT" sz="1200" dirty="0" err="1" smtClean="0"/>
              <a:t>aluzink</a:t>
            </a:r>
            <a:r>
              <a:rPr lang="it-IT" sz="1200" dirty="0" smtClean="0"/>
              <a:t>, compresi traslucidi, reti anticaduta e </a:t>
            </a:r>
            <a:r>
              <a:rPr lang="it-IT" sz="1200" dirty="0" err="1" smtClean="0"/>
              <a:t>lattonerie</a:t>
            </a:r>
            <a:r>
              <a:rPr lang="it-IT" sz="1200" dirty="0" smtClean="0"/>
              <a:t> di falda per evacuatori e raccordi laterali.</a:t>
            </a:r>
          </a:p>
          <a:p>
            <a:r>
              <a:rPr lang="it-IT" sz="1200" dirty="0" smtClean="0"/>
              <a:t> </a:t>
            </a:r>
          </a:p>
          <a:p>
            <a:r>
              <a:rPr lang="it-IT" sz="1200" b="1" dirty="0" smtClean="0">
                <a:cs typeface="Arial" pitchFamily="34" charset="0"/>
              </a:rPr>
              <a:t>Importo complessivo: € 52.000 </a:t>
            </a:r>
          </a:p>
          <a:p>
            <a:endParaRPr lang="it-IT" sz="1200" b="1" dirty="0" smtClean="0">
              <a:cs typeface="Arial" pitchFamily="34" charset="0"/>
            </a:endParaRPr>
          </a:p>
          <a:p>
            <a:r>
              <a:rPr lang="it-IT" sz="1200" b="1" dirty="0" smtClean="0">
                <a:cs typeface="Arial" pitchFamily="34" charset="0"/>
              </a:rPr>
              <a:t>Importo unitario: 39€/mq</a:t>
            </a:r>
            <a:endParaRPr kumimoji="1" lang="en-US" sz="800" dirty="0" smtClean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</a:endParaRPr>
          </a:p>
          <a:p>
            <a:pPr marL="179388" lvl="1" indent="-179388" eaLnBrk="0" hangingPunct="0">
              <a:buClr>
                <a:srgbClr val="DE8A00"/>
              </a:buClr>
              <a:buFont typeface="Wingdings" pitchFamily="2" charset="2"/>
              <a:buChar char="ü"/>
              <a:defRPr/>
            </a:pPr>
            <a:endParaRPr kumimoji="1" lang="en-US" sz="1000" dirty="0">
              <a:solidFill>
                <a:srgbClr val="424848"/>
              </a:solidFill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12" name="Immagine 11" descr="IMG_122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2876550" cy="2162175"/>
          </a:xfrm>
          <a:prstGeom prst="rect">
            <a:avLst/>
          </a:prstGeom>
        </p:spPr>
      </p:pic>
      <p:pic>
        <p:nvPicPr>
          <p:cNvPr id="13" name="Immagine 12" descr="17072013186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28765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ppt9ren">
  <a:themeElements>
    <a:clrScheme name="ppt9r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ppt9ren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solidFill>
          <a:srgbClr val="FFFFFF"/>
        </a:solidFill>
        <a:ln w="28575">
          <a:solidFill>
            <a:srgbClr val="DE8A00"/>
          </a:solidFill>
          <a:round/>
          <a:headEnd/>
          <a:tailEnd/>
        </a:ln>
        <a:effectLst>
          <a:outerShdw dist="35921" dir="2700000" algn="ctr" rotWithShape="0">
            <a:schemeClr val="bg2"/>
          </a:outerShdw>
        </a:effectLst>
      </a:spPr>
      <a:bodyPr wrap="none" lIns="72007" tIns="36004" rIns="72007" bIns="36004" anchor="ctr"/>
      <a:lstStyle>
        <a:defPPr marL="173038" indent="-173038" eaLnBrk="0" hangingPunct="0">
          <a:buClr>
            <a:srgbClr val="DE8A00"/>
          </a:buClr>
          <a:buFont typeface="Arial" pitchFamily="34" charset="0"/>
          <a:buChar char="•"/>
          <a:defRPr sz="1200" dirty="0" err="1">
            <a:solidFill>
              <a:srgbClr val="000000"/>
            </a:solidFill>
            <a:latin typeface="Verdana" pitchFamily="34" charset="0"/>
            <a:cs typeface="+mn-cs"/>
          </a:defRPr>
        </a:defPPr>
      </a:lstStyle>
    </a:txDef>
  </a:objectDefaults>
  <a:extraClrSchemeLst>
    <a:extraClrScheme>
      <a:clrScheme name="ppt9r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r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r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r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r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r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r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r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r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r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r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r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7900</TotalTime>
  <Words>268</Words>
  <Application>Microsoft Office PowerPoint</Application>
  <PresentationFormat>Presentazione su schermo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6_ppt9ren</vt:lpstr>
      <vt:lpstr>Diapositiva 1</vt:lpstr>
      <vt:lpstr>Bonifiche amianto e rifacimento coperture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abenedetti</dc:creator>
  <cp:lastModifiedBy>DE ANGELIS, LAURA</cp:lastModifiedBy>
  <cp:revision>775</cp:revision>
  <dcterms:created xsi:type="dcterms:W3CDTF">2012-05-16T11:09:41Z</dcterms:created>
  <dcterms:modified xsi:type="dcterms:W3CDTF">2014-02-13T10:12:05Z</dcterms:modified>
</cp:coreProperties>
</file>